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8" r:id="rId6"/>
    <p:sldId id="257" r:id="rId7"/>
    <p:sldId id="261" r:id="rId8"/>
    <p:sldId id="259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60" r:id="rId17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A2E14-6055-27A7-9F11-14A256117132}" v="1" dt="2025-04-22T01:51:59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5"/>
    <p:restoredTop sz="94737"/>
  </p:normalViewPr>
  <p:slideViewPr>
    <p:cSldViewPr snapToGrid="0">
      <p:cViewPr varScale="1">
        <p:scale>
          <a:sx n="60" d="100"/>
          <a:sy n="60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84F31-1AED-4D69-850E-F17687A3343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F913E-23CA-481C-A729-F5B8F456C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74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F913E-23CA-481C-A729-F5B8F456C9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6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D330-39AB-9E52-AD02-B8D268C20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EE8CF-D7F8-65B1-E5F1-095ABEDD2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E188A-F8A1-7691-29F5-FABBB2B3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E96E8-84E6-5663-8E23-79C61195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9E5E-0A8A-0FFB-9B5E-E98BF825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3042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146F-0EC1-5245-12B8-974645BB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469F6-EFBE-CF93-B24F-571A2431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5D41-32D7-59FB-A466-A783CCC0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94993-664B-F82F-5F98-E16BD57D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BC45-124B-34BB-FA1C-CAA005C4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1359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E2D1A-4D9F-5A3E-0810-64110C4BB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64D2D-B46D-300A-2635-D63AF0DE3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FB8F0-D933-4CEC-30C7-014A8C10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BB91-8F4E-6B8D-1C66-1814ED89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9CC2-4C94-29A2-2FD9-8B1A0185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0272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C31A-AB33-C9A3-EE0F-C2D25E75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8B6A-8BE2-C840-67C2-5FEB41A9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3CAAF-AC34-E724-B059-9B7690A5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5381B-8D2E-848A-E429-AFCE0EC5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55DF-C335-F2D2-F6D1-526C015F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2883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1910-3526-6663-E6CD-3E5DC346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308-3771-9725-0008-C53656D1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5AF6-297A-854D-AC11-76B36105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A357-8BC2-5F18-AB2B-101EBB73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3043-760D-F1EC-A397-9DFF050A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3267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12B-9F12-1521-80CF-34ADD58B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6894-734B-80E2-2FA4-E22287A87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1F897-EA5F-0FC4-59EA-08ED30BF6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4E7C1-7DB9-9C8B-481B-815E5A5D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10CD0-0528-8C7F-62F9-F83EB6F4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7EDF1-F88F-5251-6277-679E645C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4438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16E3-D84C-5F18-1727-503010C1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DD793-D0C8-AF73-655A-A56E087E1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8F0E7-77BF-FE8C-C1E5-708AAC2BF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CF5A1-FB3A-EE92-3082-9A2B10613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48787-7F34-0E51-021E-7A6159523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1A227-1CAD-8CFC-C99E-E96AE1CC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4EA70-7014-2A00-601D-9B1D9D50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BBF8A-8BFB-C21C-D1C2-CF7A1DBF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395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91B4-A44B-DF9C-FF13-8C4C0D9F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9EADC-310F-BFA7-80B3-8D3B142A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D8D89-1EFC-C722-8192-3B14C6F0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1D896-E3C4-103A-2B87-6768CFB7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2447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AAC3A-CD77-8BFD-33BD-481F880E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F7036-A595-FC4E-64EB-95344E5F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513C2-9120-57CE-3E80-40AEC9A3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962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21E9-0F28-F07A-FC90-6FB0E98E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F0F3-371A-8256-A83C-463BC7B0F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0683C-DDFC-30A0-C8BE-7F14C9D59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BE428-5552-E8A8-4AFF-A47D75DB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7ADE9-7731-09AE-6D2B-8358F4E5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38AFA-6640-41BE-70D8-63D10D3F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4913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28E0-F55F-6D0E-9504-A597535C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EA562-CED7-CB57-3A23-3BA2074B6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923E3-EAFD-4B69-B894-B3725767A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E087-F691-6CA9-ED6A-82D0BB18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A7DB3-00B5-0E8A-04CF-E95B489C3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0A3C5-31BA-4DB0-BD0D-EEF64372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504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44960A-5502-3E50-689F-93D8DA95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4129D-BEFD-1A9C-DFC5-1340CDFB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E9104-0AC5-B95A-37E2-A15BFFCBC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4FD4B-8181-3D4A-8D68-DBB0A35C2C1E}" type="datetimeFigureOut">
              <a:rPr lang="en-VN" smtClean="0"/>
              <a:t>05/12/2025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A611-8C2A-2C01-6238-3AD806FA8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93F5-9F39-3EF3-F583-9F937B4B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540AF-D09A-B84F-96BE-6D5239C5434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5137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0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30F0E-210D-9EBD-532C-F9D1D811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597A-6713-3108-C42A-874AF1CB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6. Sign-off Verification   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DC9BB18-237A-6C4C-0D15-1A0EB2DB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026" y="1541722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/>
              <a:t>Before tape-out, several critical checks are done: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Timing Sign-off (STA – Static Timing Analysis)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Power Analysis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Electromigration &amp; IR Drop (EM/IR)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Formal Verification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DRC/LVS Sign-off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FE526-92AB-19D0-D41E-C0D3AEB5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391" y="577777"/>
            <a:ext cx="4424032" cy="2851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CF9CB-DBA0-A1F1-DCDE-AFBFEF067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390" y="3726822"/>
            <a:ext cx="4287583" cy="266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284F2-CDD2-08B7-1619-C43017FB2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909" y="3940101"/>
            <a:ext cx="3981004" cy="26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0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FFA1D-2576-4F1D-442E-D287DA22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13C8-361D-7792-A8FC-52876E11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7. GDSII/OASIS Generation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03D19F9-2C09-5999-8294-6E1FDE41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5123119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The design is converted into a GDSII or OASIS file — the formats used by foundries.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This file contains all physical layout information: polygons, layers, vias, etc.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Sent to the foundry for mask generation and chip fabrication.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4C312-B283-E009-FDF9-8561A55C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10" y="123825"/>
            <a:ext cx="60293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97FAE-96BF-3CBD-67E4-BF08A7290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0F71-1C4F-FD8D-00B9-C9085804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/>
              <a:t>8. Silicon Validation  </a:t>
            </a:r>
            <a:endParaRPr lang="en-US" b="1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E967061-1E25-FA86-D3CC-42E390BA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/>
              <a:t>Once the chip returns from the fab, it's tested in lab environments.</a:t>
            </a:r>
          </a:p>
          <a:p>
            <a:pPr>
              <a:lnSpc>
                <a:spcPct val="120000"/>
              </a:lnSpc>
            </a:pPr>
            <a:r>
              <a:rPr lang="en-US" sz="2400"/>
              <a:t>Test vectors, scan chains, and logic analyzers used to verify functionality.</a:t>
            </a:r>
            <a:endParaRPr lang="en-US" sz="2400" dirty="0"/>
          </a:p>
        </p:txBody>
      </p:sp>
      <p:pic>
        <p:nvPicPr>
          <p:cNvPr id="3074" name="Picture 2" descr="ASIC Chip">
            <a:extLst>
              <a:ext uri="{FF2B5EF4-FFF2-40B4-BE49-F238E27FC236}">
                <a16:creationId xmlns:a16="http://schemas.microsoft.com/office/drawing/2014/main" id="{24CA5E87-68FA-E512-360C-6D888E061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444" y="2901359"/>
            <a:ext cx="5715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48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C5B1-78CA-3E0B-E539-D27442E1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9A89-6375-087A-97D1-AE6C48E98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Picture 4" descr="A blue and white advertisement with a blue background&#10;&#10;AI-generated content may be incorrect.">
            <a:extLst>
              <a:ext uri="{FF2B5EF4-FFF2-40B4-BE49-F238E27FC236}">
                <a16:creationId xmlns:a16="http://schemas.microsoft.com/office/drawing/2014/main" id="{09133185-11B8-17FA-323A-7A1672C6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1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8411-A0A4-97BB-F93B-56B73E42EF73}"/>
              </a:ext>
            </a:extLst>
          </p:cNvPr>
          <p:cNvSpPr txBox="1">
            <a:spLocks/>
          </p:cNvSpPr>
          <p:nvPr/>
        </p:nvSpPr>
        <p:spPr>
          <a:xfrm>
            <a:off x="1524000" y="1998921"/>
            <a:ext cx="9144000" cy="1794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rgbClr val="FFFF00"/>
                </a:solidFill>
              </a:rPr>
              <a:t>DEVELOPMENT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0F75776-8F53-004C-8CA6-F8A4B1E91194}"/>
              </a:ext>
            </a:extLst>
          </p:cNvPr>
          <p:cNvSpPr txBox="1">
            <a:spLocks/>
          </p:cNvSpPr>
          <p:nvPr/>
        </p:nvSpPr>
        <p:spPr>
          <a:xfrm>
            <a:off x="1233376" y="3584250"/>
            <a:ext cx="9725247" cy="135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>
                <a:solidFill>
                  <a:schemeClr val="bg1"/>
                </a:solidFill>
              </a:rPr>
              <a:t>Digital Design Tape-Out </a:t>
            </a:r>
            <a:r>
              <a:rPr lang="en-US" sz="8800" b="1" dirty="0">
                <a:solidFill>
                  <a:schemeClr val="bg1"/>
                </a:solidFill>
              </a:rPr>
              <a:t>IC process</a:t>
            </a:r>
          </a:p>
        </p:txBody>
      </p:sp>
    </p:spTree>
    <p:extLst>
      <p:ext uri="{BB962C8B-B14F-4D97-AF65-F5344CB8AC3E}">
        <p14:creationId xmlns:p14="http://schemas.microsoft.com/office/powerpoint/2010/main" val="106261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6372-3ABA-00E9-5355-B21C9C17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3" y="397022"/>
            <a:ext cx="10602433" cy="10596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0D9C6-3771-459F-81F0-549052710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3" y="1456660"/>
            <a:ext cx="10602433" cy="492367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Specification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RTL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Functional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Synthesis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Physical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Sign-off Verification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GDSII/OASIS Generation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0EA407-26A2-1631-234C-217A6C63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02EC-5651-923A-B4B7-2D06C835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37676D7-88C7-F0CC-A099-88773BE9C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11387470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digital IC design process transforms functional specifications into digital building blocks, which are subsequently mapped into logic circuits. </a:t>
            </a:r>
          </a:p>
          <a:p>
            <a:pPr>
              <a:lnSpc>
                <a:spcPct val="120000"/>
              </a:lnSpc>
            </a:pPr>
            <a:r>
              <a:rPr lang="en-US" dirty="0"/>
              <a:t>A significant portion of the design constraints arises from foundry requirements and the limitations of current semiconductor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34441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440D-5B1F-FB7A-96B0-C351FE27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1. Specification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1A72170-A0F0-10F6-F2BC-14E3F17A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5" y="1658680"/>
            <a:ext cx="5594496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Define functionality, performance, power, area, and cost targets.</a:t>
            </a:r>
          </a:p>
          <a:p>
            <a:pPr>
              <a:lnSpc>
                <a:spcPct val="120000"/>
              </a:lnSpc>
            </a:pPr>
            <a:r>
              <a:rPr lang="en-US" dirty="0"/>
              <a:t>Input/Output interfaces and protocols are specified.</a:t>
            </a:r>
          </a:p>
          <a:p>
            <a:pPr>
              <a:lnSpc>
                <a:spcPct val="120000"/>
              </a:lnSpc>
            </a:pPr>
            <a:r>
              <a:rPr lang="en-US" dirty="0"/>
              <a:t>Example: What should the chip do? (e.g., multiplexer, decoder, encryption engine,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0B57E-2298-7FC9-B5A5-06AF1D32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45" y="3559248"/>
            <a:ext cx="539115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46D7E-59AA-B796-4BCD-D098A76E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345" y="939210"/>
            <a:ext cx="5686425" cy="248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4F33F-83A5-D8EC-231C-06E4FACA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42A9-C4FB-FD55-ACE5-DAD79680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2. RTL Design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A8ADD93-96DB-1CC6-42ED-38370721C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5" y="1658680"/>
            <a:ext cx="4027966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Design is written in HDLs like Verilog or VHDL.</a:t>
            </a:r>
          </a:p>
          <a:p>
            <a:pPr>
              <a:lnSpc>
                <a:spcPct val="120000"/>
              </a:lnSpc>
            </a:pPr>
            <a:r>
              <a:rPr lang="en-US" dirty="0"/>
              <a:t>Behavioral and structural models are created.</a:t>
            </a:r>
          </a:p>
          <a:p>
            <a:pPr>
              <a:lnSpc>
                <a:spcPct val="120000"/>
              </a:lnSpc>
            </a:pPr>
            <a:r>
              <a:rPr lang="en-US" dirty="0"/>
              <a:t>Focus on modularity, synchronous design, and reuse.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9A530-E407-1598-5CB5-2DCFC6E2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79" y="136488"/>
            <a:ext cx="6795978" cy="3366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D0187-6EC3-8470-B1F1-831854D5B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996" y="3503392"/>
            <a:ext cx="6709144" cy="32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0FC78-962D-EFB4-7517-930A8B60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44EF-B577-6824-72AD-9B091C69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3. Functional Simulation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4C5909E-5D27-81A1-8875-AA8DC5EE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5" y="1658680"/>
            <a:ext cx="4570226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Simulate RTL using testbenches to verify logic correctness.</a:t>
            </a:r>
          </a:p>
          <a:p>
            <a:pPr>
              <a:lnSpc>
                <a:spcPct val="120000"/>
              </a:lnSpc>
            </a:pPr>
            <a:r>
              <a:rPr lang="en-US" dirty="0"/>
              <a:t>Tools: </a:t>
            </a:r>
            <a:r>
              <a:rPr lang="en-US" dirty="0" err="1"/>
              <a:t>ModelSim</a:t>
            </a:r>
            <a:r>
              <a:rPr lang="en-US" dirty="0"/>
              <a:t>, VCS, </a:t>
            </a:r>
            <a:r>
              <a:rPr lang="en-US" dirty="0" err="1"/>
              <a:t>QuestaSim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Catch logical bugs before synthesis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2F7E8-76C2-7D38-6A60-61456699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84" y="1304741"/>
            <a:ext cx="4690398" cy="28860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004072-7418-5001-623E-3991D162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446" y="4173502"/>
            <a:ext cx="7208875" cy="226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11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E08AE-60D9-943B-EA5C-79B3E4F7E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3989-DE03-A1B0-378D-5A9F54EA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4. Synthesis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01EEE69-6464-027A-5A8C-09B7FA413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4602124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Convert RTL (HDL) to a gate-level netlist using a standard cell library.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Tool: Synopsys Design Compiler, Cadence Genus.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Optimize for timing, area, and power.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Constraints (SDC) are applied 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7F98D-D287-7EBD-7461-1B4D00F1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28" y="1637414"/>
            <a:ext cx="6917396" cy="48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6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E0996D-B648-A9F0-4FD5-A778D7D1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38D3-CD67-DC4B-105B-1A08E392F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04" y="577776"/>
            <a:ext cx="11387470" cy="1059638"/>
          </a:xfrm>
        </p:spPr>
        <p:txBody>
          <a:bodyPr>
            <a:normAutofit/>
          </a:bodyPr>
          <a:lstStyle/>
          <a:p>
            <a:r>
              <a:rPr lang="en-US" b="1" dirty="0"/>
              <a:t>5. Physical Design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03D2BB4-D9B2-B36A-D804-5622B3E1B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04" y="1658680"/>
            <a:ext cx="4857305" cy="506427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/>
              <a:t>Floorplanning</a:t>
            </a:r>
            <a:r>
              <a:rPr lang="en-US" sz="2000" b="1" dirty="0"/>
              <a:t>: </a:t>
            </a:r>
            <a:r>
              <a:rPr lang="en-US" sz="2000" dirty="0"/>
              <a:t>Define chip area and block placement.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Placement: </a:t>
            </a:r>
            <a:r>
              <a:rPr lang="en-US" sz="2000" dirty="0"/>
              <a:t>Place standard cells.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Clock Tree Synthesis (CTS): </a:t>
            </a:r>
            <a:r>
              <a:rPr lang="en-US" sz="2000" dirty="0"/>
              <a:t>Distribute the clock signal efficiently.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Routing: </a:t>
            </a:r>
            <a:r>
              <a:rPr lang="en-US" sz="2000" dirty="0"/>
              <a:t>Connect all logic gates and components.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DRC &amp; LVS: </a:t>
            </a:r>
            <a:r>
              <a:rPr lang="en-US" sz="2000" dirty="0"/>
              <a:t>Check for design rule violations and ensure schematic/layout consistency.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50185-07DD-3503-40AC-99057DC9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63" y="1699068"/>
            <a:ext cx="6445104" cy="49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9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5A5B2DC2F3642A057EF7355927910" ma:contentTypeVersion="18" ma:contentTypeDescription="Create a new document." ma:contentTypeScope="" ma:versionID="7e400393a9253cef90aa51c6e742729a">
  <xsd:schema xmlns:xsd="http://www.w3.org/2001/XMLSchema" xmlns:xs="http://www.w3.org/2001/XMLSchema" xmlns:p="http://schemas.microsoft.com/office/2006/metadata/properties" xmlns:ns2="0a99fc93-573c-4571-a755-2b527baccb7e" xmlns:ns3="5fd17364-0d4d-4030-996d-d52da7436ad2" targetNamespace="http://schemas.microsoft.com/office/2006/metadata/properties" ma:root="true" ma:fieldsID="73db7dad343286de903ed87fe4fa60e9" ns2:_="" ns3:_="">
    <xsd:import namespace="0a99fc93-573c-4571-a755-2b527baccb7e"/>
    <xsd:import namespace="5fd17364-0d4d-4030-996d-d52da7436a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9fc93-573c-4571-a755-2b527baccb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41d00d1-acd3-41c5-bece-91bcab9f1874}" ma:internalName="TaxCatchAll" ma:showField="CatchAllData" ma:web="0a99fc93-573c-4571-a755-2b527baccb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d17364-0d4d-4030-996d-d52da7436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b63f970-5cdc-4754-9609-fe17aae53c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a99fc93-573c-4571-a755-2b527baccb7e" xsi:nil="true"/>
    <lcf76f155ced4ddcb4097134ff3c332f xmlns="5fd17364-0d4d-4030-996d-d52da7436ad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0A838BA-0150-4835-8E38-B0344EFA22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6E4FDB-14FF-4FB6-B26F-861B399085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99fc93-573c-4571-a755-2b527baccb7e"/>
    <ds:schemaRef ds:uri="5fd17364-0d4d-4030-996d-d52da7436a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E2755F-11C1-47E2-A269-D7E5DE3C9191}">
  <ds:schemaRefs>
    <ds:schemaRef ds:uri="http://schemas.microsoft.com/office/2006/metadata/properties"/>
    <ds:schemaRef ds:uri="http://schemas.microsoft.com/office/infopath/2007/PartnerControls"/>
    <ds:schemaRef ds:uri="0a99fc93-573c-4571-a755-2b527baccb7e"/>
    <ds:schemaRef ds:uri="5fd17364-0d4d-4030-996d-d52da7436a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3295</TotalTime>
  <Words>389</Words>
  <Application>Microsoft Office PowerPoint</Application>
  <PresentationFormat>Widescreen</PresentationFormat>
  <Paragraphs>55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Agenda</vt:lpstr>
      <vt:lpstr>Overview</vt:lpstr>
      <vt:lpstr>1. Specification</vt:lpstr>
      <vt:lpstr>2. RTL Design</vt:lpstr>
      <vt:lpstr>3. Functional Simulation</vt:lpstr>
      <vt:lpstr>4. Synthesis</vt:lpstr>
      <vt:lpstr>5. Physical Design </vt:lpstr>
      <vt:lpstr>6. Sign-off Verification    </vt:lpstr>
      <vt:lpstr>7. GDSII/OASIS Generation</vt:lpstr>
      <vt:lpstr>8. Silicon Validation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Khoa Nguyen</dc:creator>
  <cp:lastModifiedBy>Toan Ho</cp:lastModifiedBy>
  <cp:revision>76</cp:revision>
  <dcterms:created xsi:type="dcterms:W3CDTF">2025-04-09T03:27:49Z</dcterms:created>
  <dcterms:modified xsi:type="dcterms:W3CDTF">2025-05-12T12:06:34Z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0x010100E8A5A5B2DC2F3642A057EF7355927910</vt:lpwstr>
  </property>
  <property fmtid="{D5CDD505-2E9C-101B-9397-08002B2CF9AE}" pid="3" name="MediaServiceImageTags">
    <vt:lpwstr/>
  </property>
</Properties>
</file>